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11" Type="http://schemas.openxmlformats.org/officeDocument/2006/relationships/slide" Target="slides/slide6.xml"/><Relationship Id="rId22" Type="http://schemas.openxmlformats.org/officeDocument/2006/relationships/font" Target="fonts/Roboto-boldItalic.fntdata"/><Relationship Id="rId10" Type="http://schemas.openxmlformats.org/officeDocument/2006/relationships/slide" Target="slides/slide5.xml"/><Relationship Id="rId21" Type="http://schemas.openxmlformats.org/officeDocument/2006/relationships/font" Target="fonts/Robo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Make all of us (and Andrea and Heidi) co-hosts of the event -- keep people in lobby beforehand</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d0f995583f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d0f995583f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VICKY</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d55d7f60e8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d55d7f60e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LIZ</a:t>
            </a:r>
            <a:endParaRPr/>
          </a:p>
          <a:p>
            <a:pPr indent="0" lvl="0" marL="0" rtl="0" algn="l">
              <a:spcBef>
                <a:spcPts val="0"/>
              </a:spcBef>
              <a:spcAft>
                <a:spcPts val="0"/>
              </a:spcAft>
              <a:buNone/>
            </a:pPr>
            <a:r>
              <a:rPr lang="en"/>
              <a:t>12 pages of formal writing.  Essays: 60%-70% • Informal writing, quizzes, and other assignments: 10%-20% • Final Exam: 10-20%</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d0f995583f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d0f995583f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LIZ</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d0f995583f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d0f995583f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LIZ</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d0f995583f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d0f995583f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Sean ----  thank the folks involved with the years it took to get this passed, previous course managers, Andrea and Heidi for guidance and support, and Clarence for his co-management role -- introduce Andrea and Heidi who will be getting </a:t>
            </a:r>
            <a:r>
              <a:rPr lang="en"/>
              <a:t>things started</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d0f995583f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d0f995583f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SEAN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d0f995583f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d0f995583f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SEAN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d0f995583f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d0f995583f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SEAN (Mention: Thank you to Heidi, Clarence, and the others who worked on that previous template and materials!)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d0f995583f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d0f995583f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Pull up separate document with these because they’re long - distribute in advance, as well --- SEAN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d7679109ab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d7679109a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SEAN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d0f995583f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d0f995583f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SEAN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d0f995583f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d0f995583f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Making it Count: The Four-Hour English 110</a:t>
            </a:r>
            <a:endParaRPr/>
          </a:p>
        </p:txBody>
      </p:sp>
      <p:sp>
        <p:nvSpPr>
          <p:cNvPr id="68" name="Google Shape;68;p13"/>
          <p:cNvSpPr txBox="1"/>
          <p:nvPr>
            <p:ph idx="1" type="subTitle"/>
          </p:nvPr>
        </p:nvSpPr>
        <p:spPr>
          <a:xfrm>
            <a:off x="390525" y="2947875"/>
            <a:ext cx="8222100" cy="10788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An English Department Professional Development Event || May 17, 2021 || Zoom || 3:30-5:00PM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4th Hour Task Force: Profs. Gerrity, Robertson, Munoz, Porter, Rounds, Michael, and Bernardini</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descr="Hostos Logo" id="69" name="Google Shape;69;p13" title="Hostos Logo"/>
          <p:cNvPicPr preferRelativeResize="0"/>
          <p:nvPr/>
        </p:nvPicPr>
        <p:blipFill>
          <a:blip r:embed="rId3">
            <a:alphaModFix/>
          </a:blip>
          <a:stretch>
            <a:fillRect/>
          </a:stretch>
        </p:blipFill>
        <p:spPr>
          <a:xfrm>
            <a:off x="318700" y="4075625"/>
            <a:ext cx="4038600" cy="819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Scaffolding in Action</a:t>
            </a:r>
            <a:endParaRPr/>
          </a:p>
        </p:txBody>
      </p:sp>
      <p:sp>
        <p:nvSpPr>
          <p:cNvPr id="123" name="Google Shape;123;p22"/>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Demonstration via Blackboard of what a scaffolded sequence looks like using discussion boards (etc.) for a formal writing assignment (Prof. Munoz)</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3"/>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So, what do I need to do now?</a:t>
            </a:r>
            <a:endParaRPr/>
          </a:p>
        </p:txBody>
      </p:sp>
      <p:sp>
        <p:nvSpPr>
          <p:cNvPr id="129" name="Google Shape;129;p23"/>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32500"/>
          </a:bodyPr>
          <a:lstStyle/>
          <a:p>
            <a:pPr indent="-297567" lvl="0" marL="457200" rtl="0" algn="l">
              <a:spcBef>
                <a:spcPts val="0"/>
              </a:spcBef>
              <a:spcAft>
                <a:spcPts val="0"/>
              </a:spcAft>
              <a:buSzPct val="100000"/>
              <a:buChar char="●"/>
            </a:pPr>
            <a:r>
              <a:rPr lang="en" sz="3341"/>
              <a:t>Adapt your existing 110 syllabus to use the revised template</a:t>
            </a:r>
            <a:endParaRPr sz="3341"/>
          </a:p>
          <a:p>
            <a:pPr indent="-297567" lvl="0" marL="457200" rtl="0" algn="l">
              <a:spcBef>
                <a:spcPts val="0"/>
              </a:spcBef>
              <a:spcAft>
                <a:spcPts val="0"/>
              </a:spcAft>
              <a:buSzPct val="100000"/>
              <a:buChar char="●"/>
            </a:pPr>
            <a:r>
              <a:rPr lang="en" sz="3341"/>
              <a:t>Adapt your writing and grading requirements to reflect the changes that were made</a:t>
            </a:r>
            <a:endParaRPr sz="3341"/>
          </a:p>
          <a:p>
            <a:pPr indent="-297567" lvl="0" marL="457200" rtl="0" algn="l">
              <a:spcBef>
                <a:spcPts val="0"/>
              </a:spcBef>
              <a:spcAft>
                <a:spcPts val="0"/>
              </a:spcAft>
              <a:buSzPct val="100000"/>
              <a:buChar char="●"/>
            </a:pPr>
            <a:r>
              <a:rPr lang="en" sz="3341"/>
              <a:t>Consider how you might build more scaffolding, process writing, revision, modeling, and feedback into your formal writing assignment sequences</a:t>
            </a:r>
            <a:endParaRPr sz="3341"/>
          </a:p>
          <a:p>
            <a:pPr indent="-297567" lvl="0" marL="457200" rtl="0" algn="l">
              <a:spcBef>
                <a:spcPts val="0"/>
              </a:spcBef>
              <a:spcAft>
                <a:spcPts val="0"/>
              </a:spcAft>
              <a:buSzPct val="100000"/>
              <a:buChar char="●"/>
            </a:pPr>
            <a:r>
              <a:rPr lang="en" sz="3341"/>
              <a:t>Consider how else you might use the extra time -- </a:t>
            </a:r>
            <a:r>
              <a:rPr lang="en" sz="3341"/>
              <a:t>hold conferences with students, engage in peer revision, reinforce reading and writing skills, give quizzes, etc.</a:t>
            </a:r>
            <a:endParaRPr sz="3341"/>
          </a:p>
          <a:p>
            <a:pPr indent="-297567" lvl="0" marL="457200" rtl="0" algn="l">
              <a:spcBef>
                <a:spcPts val="0"/>
              </a:spcBef>
              <a:spcAft>
                <a:spcPts val="0"/>
              </a:spcAft>
              <a:buSzPct val="100000"/>
              <a:buChar char="●"/>
            </a:pPr>
            <a:r>
              <a:rPr lang="en" sz="3341"/>
              <a:t>Build these things into your syllabus -- even if tentatively, as you can always adjust as necessary when actually teaching the course</a:t>
            </a:r>
            <a:endParaRPr sz="3341"/>
          </a:p>
          <a:p>
            <a:pPr indent="-297567" lvl="0" marL="457200" rtl="0" algn="l">
              <a:spcBef>
                <a:spcPts val="0"/>
              </a:spcBef>
              <a:spcAft>
                <a:spcPts val="0"/>
              </a:spcAft>
              <a:buSzPct val="100000"/>
              <a:buChar char="●"/>
            </a:pPr>
            <a:r>
              <a:rPr lang="en" sz="3341"/>
              <a:t>Things don’t have to be perfect the first go-around! This will be a process of learning and trial and error for all of us!</a:t>
            </a:r>
            <a:endParaRPr sz="3341"/>
          </a:p>
          <a:p>
            <a:pPr indent="-297567" lvl="0" marL="457200" rtl="0" algn="l">
              <a:spcBef>
                <a:spcPts val="0"/>
              </a:spcBef>
              <a:spcAft>
                <a:spcPts val="0"/>
              </a:spcAft>
              <a:buSzPct val="100000"/>
              <a:buChar char="●"/>
            </a:pPr>
            <a:r>
              <a:rPr lang="en" sz="3341"/>
              <a:t>Contact 110 course managers and/or department leadership with any questions or concerns!</a:t>
            </a:r>
            <a:endParaRPr sz="3341"/>
          </a:p>
          <a:p>
            <a:pPr indent="-297567" lvl="0" marL="457200" rtl="0" algn="l">
              <a:spcBef>
                <a:spcPts val="0"/>
              </a:spcBef>
              <a:spcAft>
                <a:spcPts val="0"/>
              </a:spcAft>
              <a:buSzPct val="100000"/>
              <a:buChar char="●"/>
            </a:pPr>
            <a:r>
              <a:rPr lang="en" sz="3341"/>
              <a:t>*Attend the WAC event on May 25th for some great ideas about cutting-edge reading and writing pedagogy! (Register through the email link from Prof. Fabrizio)*</a:t>
            </a:r>
            <a:endParaRPr sz="3341"/>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Wrapping Up &amp; Looking Forward</a:t>
            </a:r>
            <a:endParaRPr/>
          </a:p>
        </p:txBody>
      </p:sp>
      <p:sp>
        <p:nvSpPr>
          <p:cNvPr id="135" name="Google Shape;135;p2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These conversations will pick back up with the first English 110 course level meeting in the fall, and continue thereafter!</a:t>
            </a:r>
            <a:endParaRPr/>
          </a:p>
          <a:p>
            <a:pPr indent="0" lvl="0" marL="0" rtl="0" algn="l">
              <a:spcBef>
                <a:spcPts val="1200"/>
              </a:spcBef>
              <a:spcAft>
                <a:spcPts val="0"/>
              </a:spcAft>
              <a:buNone/>
            </a:pPr>
            <a:r>
              <a:rPr lang="en"/>
              <a:t>On the horizon:</a:t>
            </a:r>
            <a:endParaRPr/>
          </a:p>
          <a:p>
            <a:pPr indent="-325755" lvl="0" marL="457200" rtl="0" algn="l">
              <a:spcBef>
                <a:spcPts val="1200"/>
              </a:spcBef>
              <a:spcAft>
                <a:spcPts val="0"/>
              </a:spcAft>
              <a:buSzPct val="100000"/>
              <a:buChar char="●"/>
            </a:pPr>
            <a:r>
              <a:rPr lang="en"/>
              <a:t>Prof. Michael will join Prof. Gerrity as co-manager of English 110 in the fall</a:t>
            </a:r>
            <a:endParaRPr/>
          </a:p>
          <a:p>
            <a:pPr indent="-325755" lvl="0" marL="457200" rtl="0" algn="l">
              <a:spcBef>
                <a:spcPts val="0"/>
              </a:spcBef>
              <a:spcAft>
                <a:spcPts val="0"/>
              </a:spcAft>
              <a:buSzPct val="100000"/>
              <a:buChar char="●"/>
            </a:pPr>
            <a:r>
              <a:rPr lang="en"/>
              <a:t>Real talk about how things are going with the 4th hour - gathering feedback</a:t>
            </a:r>
            <a:endParaRPr/>
          </a:p>
          <a:p>
            <a:pPr indent="-325755" lvl="0" marL="457200" rtl="0" algn="l">
              <a:spcBef>
                <a:spcPts val="0"/>
              </a:spcBef>
              <a:spcAft>
                <a:spcPts val="0"/>
              </a:spcAft>
              <a:buSzPct val="100000"/>
              <a:buChar char="●"/>
            </a:pPr>
            <a:r>
              <a:rPr lang="en"/>
              <a:t>Best practices and presentations from faculty teaching the 4th hour</a:t>
            </a:r>
            <a:endParaRPr/>
          </a:p>
          <a:p>
            <a:pPr indent="-325755" lvl="0" marL="457200" rtl="0" algn="l">
              <a:spcBef>
                <a:spcPts val="0"/>
              </a:spcBef>
              <a:spcAft>
                <a:spcPts val="0"/>
              </a:spcAft>
              <a:buSzPct val="100000"/>
              <a:buChar char="●"/>
            </a:pPr>
            <a:r>
              <a:rPr lang="en"/>
              <a:t>Discussions about diversity and inclusivity in the texts we teach</a:t>
            </a:r>
            <a:endParaRPr/>
          </a:p>
          <a:p>
            <a:pPr indent="-325755" lvl="0" marL="457200" rtl="0" algn="l">
              <a:spcBef>
                <a:spcPts val="0"/>
              </a:spcBef>
              <a:spcAft>
                <a:spcPts val="0"/>
              </a:spcAft>
              <a:buSzPct val="100000"/>
              <a:buChar char="●"/>
            </a:pPr>
            <a:r>
              <a:rPr lang="en"/>
              <a:t>Discussions about new possibilities to replace the common final exam in light of the de-emphasis on high-stakes, timed exam writing</a:t>
            </a:r>
            <a:endParaRPr/>
          </a:p>
          <a:p>
            <a:pPr indent="-325755" lvl="0" marL="457200" rtl="0" algn="l">
              <a:spcBef>
                <a:spcPts val="0"/>
              </a:spcBef>
              <a:spcAft>
                <a:spcPts val="0"/>
              </a:spcAft>
              <a:buSzPct val="100000"/>
              <a:buChar char="●"/>
            </a:pPr>
            <a:r>
              <a:rPr lang="en"/>
              <a:t>Whatever else folks are interested in -- let us know!</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Questions? Comments? Concerns?</a:t>
            </a:r>
            <a:endParaRPr/>
          </a:p>
        </p:txBody>
      </p:sp>
      <p:sp>
        <p:nvSpPr>
          <p:cNvPr id="141" name="Google Shape;141;p25"/>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What do you need to help you get ready to teach the 4-Hour 110 in the fall?</a:t>
            </a:r>
            <a:endParaRPr/>
          </a:p>
          <a:p>
            <a:pPr indent="-342900" lvl="0" marL="457200" rtl="0" algn="l">
              <a:spcBef>
                <a:spcPts val="0"/>
              </a:spcBef>
              <a:spcAft>
                <a:spcPts val="0"/>
              </a:spcAft>
              <a:buSzPts val="1800"/>
              <a:buChar char="●"/>
            </a:pPr>
            <a:r>
              <a:rPr lang="en"/>
              <a:t>How can the course managers and department best support you?</a:t>
            </a:r>
            <a:endParaRPr/>
          </a:p>
          <a:p>
            <a:pPr indent="-342900" lvl="0" marL="457200" rtl="0" algn="l">
              <a:spcBef>
                <a:spcPts val="0"/>
              </a:spcBef>
              <a:spcAft>
                <a:spcPts val="0"/>
              </a:spcAft>
              <a:buSzPts val="1800"/>
              <a:buChar char="●"/>
            </a:pPr>
            <a:r>
              <a:rPr lang="en"/>
              <a:t>What would you like to see addressed at future PDs regarding the 4-Hour and/or 110 in general?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Welcome!</a:t>
            </a:r>
            <a:endParaRPr/>
          </a:p>
        </p:txBody>
      </p:sp>
      <p:sp>
        <p:nvSpPr>
          <p:cNvPr id="75" name="Google Shape;75;p1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u="sng"/>
              <a:t>Agenda</a:t>
            </a:r>
            <a:r>
              <a:rPr lang="en"/>
              <a:t>:</a:t>
            </a:r>
            <a:endParaRPr/>
          </a:p>
          <a:p>
            <a:pPr indent="-342900" lvl="0" marL="457200" rtl="0" algn="l">
              <a:spcBef>
                <a:spcPts val="1200"/>
              </a:spcBef>
              <a:spcAft>
                <a:spcPts val="0"/>
              </a:spcAft>
              <a:buSzPts val="1800"/>
              <a:buChar char="●"/>
            </a:pPr>
            <a:r>
              <a:rPr lang="en"/>
              <a:t>3:30 -- Opening remarks from the chair</a:t>
            </a:r>
            <a:endParaRPr/>
          </a:p>
          <a:p>
            <a:pPr indent="-342900" lvl="0" marL="457200" rtl="0" algn="l">
              <a:spcBef>
                <a:spcPts val="0"/>
              </a:spcBef>
              <a:spcAft>
                <a:spcPts val="0"/>
              </a:spcAft>
              <a:buSzPts val="1800"/>
              <a:buChar char="●"/>
            </a:pPr>
            <a:r>
              <a:rPr lang="en"/>
              <a:t>3:35 -- Presentation on scheduling logistics from the deputy chair</a:t>
            </a:r>
            <a:endParaRPr/>
          </a:p>
          <a:p>
            <a:pPr indent="-342900" lvl="0" marL="457200" rtl="0" algn="l">
              <a:spcBef>
                <a:spcPts val="0"/>
              </a:spcBef>
              <a:spcAft>
                <a:spcPts val="0"/>
              </a:spcAft>
              <a:buSzPts val="1800"/>
              <a:buChar char="●"/>
            </a:pPr>
            <a:r>
              <a:rPr lang="en"/>
              <a:t>3:45 -- Introduction and overview of 4-Hour English 110</a:t>
            </a:r>
            <a:endParaRPr/>
          </a:p>
          <a:p>
            <a:pPr indent="-342900" lvl="0" marL="457200" rtl="0" algn="l">
              <a:spcBef>
                <a:spcPts val="0"/>
              </a:spcBef>
              <a:spcAft>
                <a:spcPts val="0"/>
              </a:spcAft>
              <a:buSzPts val="1800"/>
              <a:buChar char="●"/>
            </a:pPr>
            <a:r>
              <a:rPr lang="en"/>
              <a:t>4:00 -- Review of revised syllabus template, writing and grading requirements</a:t>
            </a:r>
            <a:endParaRPr/>
          </a:p>
          <a:p>
            <a:pPr indent="-342900" lvl="0" marL="457200" rtl="0" algn="l">
              <a:spcBef>
                <a:spcPts val="0"/>
              </a:spcBef>
              <a:spcAft>
                <a:spcPts val="0"/>
              </a:spcAft>
              <a:buSzPts val="1800"/>
              <a:buChar char="●"/>
            </a:pPr>
            <a:r>
              <a:rPr lang="en"/>
              <a:t>4:15 -- Presentation on revising a formal assignment for the 4th hour</a:t>
            </a:r>
            <a:endParaRPr/>
          </a:p>
          <a:p>
            <a:pPr indent="-342900" lvl="0" marL="457200" rtl="0" algn="l">
              <a:spcBef>
                <a:spcPts val="0"/>
              </a:spcBef>
              <a:spcAft>
                <a:spcPts val="0"/>
              </a:spcAft>
              <a:buSzPts val="1800"/>
              <a:buChar char="●"/>
            </a:pPr>
            <a:r>
              <a:rPr lang="en"/>
              <a:t>4:30 -- Presentation on scaffolding in action on Blackboard</a:t>
            </a:r>
            <a:endParaRPr/>
          </a:p>
          <a:p>
            <a:pPr indent="-342900" lvl="0" marL="457200" rtl="0" algn="l">
              <a:spcBef>
                <a:spcPts val="0"/>
              </a:spcBef>
              <a:spcAft>
                <a:spcPts val="0"/>
              </a:spcAft>
              <a:buSzPts val="1800"/>
              <a:buChar char="●"/>
            </a:pPr>
            <a:r>
              <a:rPr lang="en"/>
              <a:t>4:45 -- Q&amp;A and wrap up (I can stay for extra questions past this time)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What the 4-Hour 110 Hour Isn’t</a:t>
            </a:r>
            <a:endParaRPr/>
          </a:p>
        </p:txBody>
      </p:sp>
      <p:sp>
        <p:nvSpPr>
          <p:cNvPr id="81" name="Google Shape;81;p15"/>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85000" lnSpcReduction="10000"/>
          </a:bodyPr>
          <a:lstStyle/>
          <a:p>
            <a:pPr indent="-325755" lvl="0" marL="457200" rtl="0" algn="l">
              <a:spcBef>
                <a:spcPts val="0"/>
              </a:spcBef>
              <a:spcAft>
                <a:spcPts val="0"/>
              </a:spcAft>
              <a:buSzPct val="100000"/>
              <a:buChar char="●"/>
            </a:pPr>
            <a:r>
              <a:rPr lang="en"/>
              <a:t>A reason to change your entire course</a:t>
            </a:r>
            <a:endParaRPr/>
          </a:p>
          <a:p>
            <a:pPr indent="-325755" lvl="0" marL="457200" rtl="0" algn="l">
              <a:spcBef>
                <a:spcPts val="0"/>
              </a:spcBef>
              <a:spcAft>
                <a:spcPts val="0"/>
              </a:spcAft>
              <a:buSzPct val="100000"/>
              <a:buChar char="●"/>
            </a:pPr>
            <a:r>
              <a:rPr lang="en"/>
              <a:t>A reason to </a:t>
            </a:r>
            <a:r>
              <a:rPr lang="en"/>
              <a:t>deploy a massive research paper</a:t>
            </a:r>
            <a:endParaRPr/>
          </a:p>
          <a:p>
            <a:pPr indent="-325755" lvl="0" marL="457200" rtl="0" algn="l">
              <a:spcBef>
                <a:spcPts val="0"/>
              </a:spcBef>
              <a:spcAft>
                <a:spcPts val="0"/>
              </a:spcAft>
              <a:buSzPct val="100000"/>
              <a:buChar char="●"/>
            </a:pPr>
            <a:r>
              <a:rPr lang="en"/>
              <a:t>A reason to add more formal writing assignments</a:t>
            </a:r>
            <a:endParaRPr/>
          </a:p>
          <a:p>
            <a:pPr indent="-325755" lvl="0" marL="457200" rtl="0" algn="l">
              <a:spcBef>
                <a:spcPts val="0"/>
              </a:spcBef>
              <a:spcAft>
                <a:spcPts val="0"/>
              </a:spcAft>
              <a:buSzPct val="100000"/>
              <a:buChar char="●"/>
            </a:pPr>
            <a:r>
              <a:rPr lang="en"/>
              <a:t>A lab hour, conference hour, or anything separate from regular, added classroom time added to each class period (despite appearing as a “recitation hour” for scheduling purposes in CUNY First)</a:t>
            </a:r>
            <a:endParaRPr/>
          </a:p>
          <a:p>
            <a:pPr indent="-325755" lvl="0" marL="457200" rtl="0" algn="l">
              <a:spcBef>
                <a:spcPts val="0"/>
              </a:spcBef>
              <a:spcAft>
                <a:spcPts val="0"/>
              </a:spcAft>
              <a:buSzPct val="100000"/>
              <a:buChar char="●"/>
            </a:pPr>
            <a:r>
              <a:rPr lang="en"/>
              <a:t>We can all probably agree that 3 hours wasn’t enough to cover what we needed in 110, so think of the 4th hour as our chance to cover those things adequately now</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What the 4-Hour 110 Is</a:t>
            </a:r>
            <a:endParaRPr/>
          </a:p>
        </p:txBody>
      </p:sp>
      <p:sp>
        <p:nvSpPr>
          <p:cNvPr id="87" name="Google Shape;87;p16"/>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77500"/>
          </a:bodyPr>
          <a:lstStyle/>
          <a:p>
            <a:pPr indent="-317182" lvl="0" marL="457200" rtl="0" algn="l">
              <a:spcBef>
                <a:spcPts val="0"/>
              </a:spcBef>
              <a:spcAft>
                <a:spcPts val="0"/>
              </a:spcAft>
              <a:buSzPct val="100000"/>
              <a:buChar char="●"/>
            </a:pPr>
            <a:r>
              <a:rPr lang="en"/>
              <a:t>Still 3 credits (important for instructors </a:t>
            </a:r>
            <a:r>
              <a:rPr lang="en" u="sng"/>
              <a:t>and</a:t>
            </a:r>
            <a:r>
              <a:rPr lang="en"/>
              <a:t> </a:t>
            </a:r>
            <a:r>
              <a:rPr lang="en"/>
              <a:t>students</a:t>
            </a:r>
            <a:r>
              <a:rPr lang="en"/>
              <a:t> to know)</a:t>
            </a:r>
            <a:endParaRPr/>
          </a:p>
          <a:p>
            <a:pPr indent="-317182" lvl="0" marL="457200" rtl="0" algn="l">
              <a:spcBef>
                <a:spcPts val="0"/>
              </a:spcBef>
              <a:spcAft>
                <a:spcPts val="0"/>
              </a:spcAft>
              <a:buSzPct val="100000"/>
              <a:buChar char="●"/>
            </a:pPr>
            <a:r>
              <a:rPr lang="en"/>
              <a:t>A regular contact/teaching hour (just think of it as 25 minutes added onto each class period)</a:t>
            </a:r>
            <a:endParaRPr/>
          </a:p>
          <a:p>
            <a:pPr indent="-317182" lvl="0" marL="457200" rtl="0" algn="l">
              <a:spcBef>
                <a:spcPts val="0"/>
              </a:spcBef>
              <a:spcAft>
                <a:spcPts val="0"/>
              </a:spcAft>
              <a:buSzPct val="100000"/>
              <a:buChar char="●"/>
            </a:pPr>
            <a:r>
              <a:rPr lang="en"/>
              <a:t>Extra time to do the things we were already doing, better</a:t>
            </a:r>
            <a:endParaRPr/>
          </a:p>
          <a:p>
            <a:pPr indent="-317182" lvl="0" marL="457200" rtl="0" algn="l">
              <a:spcBef>
                <a:spcPts val="0"/>
              </a:spcBef>
              <a:spcAft>
                <a:spcPts val="0"/>
              </a:spcAft>
              <a:buSzPct val="100000"/>
              <a:buChar char="●"/>
            </a:pPr>
            <a:r>
              <a:rPr lang="en"/>
              <a:t>Extra time for scaffolding assignments and engaging in process-driven writing - more time for in-class writing to learn activities, freewriting, brainstorming, essay drafting, modeling, etc.</a:t>
            </a:r>
            <a:endParaRPr/>
          </a:p>
          <a:p>
            <a:pPr indent="-317182" lvl="0" marL="457200" rtl="0" algn="l">
              <a:spcBef>
                <a:spcPts val="0"/>
              </a:spcBef>
              <a:spcAft>
                <a:spcPts val="0"/>
              </a:spcAft>
              <a:buSzPct val="100000"/>
              <a:buChar char="●"/>
            </a:pPr>
            <a:r>
              <a:rPr lang="en"/>
              <a:t>Extra time to provide feedback, hold conferences with students, engage in peer revision, etc.</a:t>
            </a:r>
            <a:endParaRPr/>
          </a:p>
          <a:p>
            <a:pPr indent="-317182" lvl="0" marL="457200" rtl="0" algn="l">
              <a:spcBef>
                <a:spcPts val="0"/>
              </a:spcBef>
              <a:spcAft>
                <a:spcPts val="0"/>
              </a:spcAft>
              <a:buSzPct val="100000"/>
              <a:buChar char="●"/>
            </a:pPr>
            <a:r>
              <a:rPr lang="en"/>
              <a:t>Extra time to reinforce reading and writing skills, to give quizzes, etc.</a:t>
            </a:r>
            <a:endParaRPr/>
          </a:p>
          <a:p>
            <a:pPr indent="-317182" lvl="0" marL="457200" rtl="0" algn="l">
              <a:spcBef>
                <a:spcPts val="0"/>
              </a:spcBef>
              <a:spcAft>
                <a:spcPts val="0"/>
              </a:spcAft>
              <a:buSzPct val="100000"/>
              <a:buChar char="●"/>
            </a:pPr>
            <a:r>
              <a:rPr lang="en"/>
              <a:t>More flexibility to allow time to lengthen course activities, check for understanding, answer questions, and do on-the-fly lessons on issues that come up in class (grammatical error patterns, deeper readings of textual excerpts, time to bring in a relevant video clip, etc.)</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Revised 110 Syllabus Template</a:t>
            </a:r>
            <a:endParaRPr/>
          </a:p>
        </p:txBody>
      </p:sp>
      <p:sp>
        <p:nvSpPr>
          <p:cNvPr id="93" name="Google Shape;93;p17"/>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The last iteration of the English 110 syllabus template was created in 2016.</a:t>
            </a:r>
            <a:endParaRPr/>
          </a:p>
          <a:p>
            <a:pPr indent="0" lvl="0" marL="0" rtl="0" algn="l">
              <a:spcBef>
                <a:spcPts val="1200"/>
              </a:spcBef>
              <a:spcAft>
                <a:spcPts val="0"/>
              </a:spcAft>
              <a:buNone/>
            </a:pPr>
            <a:r>
              <a:rPr lang="en"/>
              <a:t>Since then:</a:t>
            </a:r>
            <a:endParaRPr/>
          </a:p>
          <a:p>
            <a:pPr indent="-334327" lvl="0" marL="457200" rtl="0" algn="l">
              <a:spcBef>
                <a:spcPts val="1200"/>
              </a:spcBef>
              <a:spcAft>
                <a:spcPts val="0"/>
              </a:spcAft>
              <a:buSzPct val="100000"/>
              <a:buChar char="●"/>
            </a:pPr>
            <a:r>
              <a:rPr lang="en"/>
              <a:t>High-stakes entrance and placement testing has been eliminated at the college in favor of an index model across CUNY</a:t>
            </a:r>
            <a:endParaRPr/>
          </a:p>
          <a:p>
            <a:pPr indent="-334327" lvl="0" marL="457200" rtl="0" algn="l">
              <a:spcBef>
                <a:spcPts val="0"/>
              </a:spcBef>
              <a:spcAft>
                <a:spcPts val="0"/>
              </a:spcAft>
              <a:buSzPct val="100000"/>
              <a:buChar char="●"/>
            </a:pPr>
            <a:r>
              <a:rPr lang="en"/>
              <a:t>We won the hard fought battle for the 4th hour (thank </a:t>
            </a:r>
            <a:r>
              <a:rPr lang="en"/>
              <a:t>you</a:t>
            </a:r>
            <a:r>
              <a:rPr lang="en"/>
              <a:t> colleagues!)</a:t>
            </a:r>
            <a:endParaRPr/>
          </a:p>
          <a:p>
            <a:pPr indent="-334327" lvl="0" marL="457200" rtl="0" algn="l">
              <a:spcBef>
                <a:spcPts val="0"/>
              </a:spcBef>
              <a:spcAft>
                <a:spcPts val="0"/>
              </a:spcAft>
              <a:buSzPct val="100000"/>
              <a:buChar char="●"/>
            </a:pPr>
            <a:r>
              <a:rPr lang="en"/>
              <a:t>We have reconsidered the research component of the course</a:t>
            </a:r>
            <a:endParaRPr/>
          </a:p>
          <a:p>
            <a:pPr indent="-334327" lvl="0" marL="457200" rtl="0" algn="l">
              <a:spcBef>
                <a:spcPts val="0"/>
              </a:spcBef>
              <a:spcAft>
                <a:spcPts val="0"/>
              </a:spcAft>
              <a:buSzPct val="100000"/>
              <a:buChar char="●"/>
            </a:pPr>
            <a:r>
              <a:rPr lang="en"/>
              <a:t>We have eliminated English 93 (zero-credit) and developed English 10 as a co-requisite ALP course (from 3+3 hours to 4+2 hours with 4th hour)</a:t>
            </a:r>
            <a:endParaRPr/>
          </a:p>
          <a:p>
            <a:pPr indent="-334327" lvl="0" marL="457200" rtl="0" algn="l">
              <a:spcBef>
                <a:spcPts val="0"/>
              </a:spcBef>
              <a:spcAft>
                <a:spcPts val="0"/>
              </a:spcAft>
              <a:buSzPct val="100000"/>
              <a:buChar char="●"/>
            </a:pPr>
            <a:r>
              <a:rPr lang="en"/>
              <a:t>We have begun to consider alternatives to the common final exam essay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Revised Grading and Writing Requirements</a:t>
            </a:r>
            <a:endParaRPr/>
          </a:p>
        </p:txBody>
      </p:sp>
      <p:sp>
        <p:nvSpPr>
          <p:cNvPr id="99" name="Google Shape;99;p18"/>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25000" lnSpcReduction="20000"/>
          </a:bodyPr>
          <a:lstStyle/>
          <a:p>
            <a:pPr indent="0" lvl="0" marL="0" rtl="0" algn="l">
              <a:spcBef>
                <a:spcPts val="1200"/>
              </a:spcBef>
              <a:spcAft>
                <a:spcPts val="0"/>
              </a:spcAft>
              <a:buNone/>
            </a:pPr>
            <a:r>
              <a:rPr b="1" lang="en" sz="4967"/>
              <a:t>--- </a:t>
            </a:r>
            <a:r>
              <a:rPr lang="en" sz="4967"/>
              <a:t>Formal writing assignments in English 110 should largely consist of essays in which students demonstrate skills such as summary, analysis, evaluation, synthesis, and thesis-driven argumentation. The course places a strong emphasis on scaffolding formal writing assignments through drafting, revision, peer review, and instructor feedback.</a:t>
            </a:r>
            <a:endParaRPr sz="4967"/>
          </a:p>
          <a:p>
            <a:pPr indent="0" lvl="0" marL="0" rtl="0" algn="l">
              <a:spcBef>
                <a:spcPts val="1200"/>
              </a:spcBef>
              <a:spcAft>
                <a:spcPts val="0"/>
              </a:spcAft>
              <a:buNone/>
            </a:pPr>
            <a:r>
              <a:rPr b="1" lang="en" sz="4967"/>
              <a:t>---</a:t>
            </a:r>
            <a:r>
              <a:rPr lang="en" sz="4967"/>
              <a:t> By the end of the semester, students should have written at least 12 pages of formal writing (double-spaced, 12 pt. font). Instructors typically assign 3-4 formal essays. Grades for this formal writing should make up 60-70% of the final grade.</a:t>
            </a:r>
            <a:endParaRPr sz="5967"/>
          </a:p>
          <a:p>
            <a:pPr indent="0" lvl="0" marL="0" rtl="0" algn="l">
              <a:spcBef>
                <a:spcPts val="1200"/>
              </a:spcBef>
              <a:spcAft>
                <a:spcPts val="0"/>
              </a:spcAft>
              <a:buNone/>
            </a:pPr>
            <a:r>
              <a:rPr b="1" lang="en" sz="4967"/>
              <a:t>--- </a:t>
            </a:r>
            <a:r>
              <a:rPr lang="en" sz="4967"/>
              <a:t>10-20% of the final grade should be made up of informal activities like low-stakes writing, in-class writing, journaling, outlining, drafting, annotating, scaffolding work, quizzes, homework, discussion board responses, etc. Informal activities may be graded regularly or simply checked for completion. Informal activities should often connect to the formal writing assignments students complete, but not all of them must.</a:t>
            </a:r>
            <a:endParaRPr sz="4967"/>
          </a:p>
          <a:p>
            <a:pPr indent="0" lvl="0" marL="0" rtl="0" algn="l">
              <a:spcBef>
                <a:spcPts val="1200"/>
              </a:spcBef>
              <a:spcAft>
                <a:spcPts val="1200"/>
              </a:spcAft>
              <a:buNone/>
            </a:pPr>
            <a:r>
              <a:t/>
            </a:r>
            <a:endParaRPr sz="1600">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20075" y="738725"/>
            <a:ext cx="8373900" cy="7677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Revised Grading and Writing Requirements (cont.)</a:t>
            </a:r>
            <a:endParaRPr/>
          </a:p>
        </p:txBody>
      </p:sp>
      <p:sp>
        <p:nvSpPr>
          <p:cNvPr id="105" name="Google Shape;105;p19"/>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25000" lnSpcReduction="20000"/>
          </a:bodyPr>
          <a:lstStyle/>
          <a:p>
            <a:pPr indent="0" lvl="0" marL="0" rtl="0" algn="l">
              <a:spcBef>
                <a:spcPts val="1200"/>
              </a:spcBef>
              <a:spcAft>
                <a:spcPts val="0"/>
              </a:spcAft>
              <a:buNone/>
            </a:pPr>
            <a:r>
              <a:rPr b="1" lang="en" sz="6608"/>
              <a:t>---</a:t>
            </a:r>
            <a:r>
              <a:rPr lang="en" sz="6608"/>
              <a:t> No in-class or timed formal writing assignments are required, but instructors may incorporate them as formal writing or as drafts for scaffolded formal writing assignments if they wish.</a:t>
            </a:r>
            <a:endParaRPr sz="6608"/>
          </a:p>
          <a:p>
            <a:pPr indent="0" lvl="0" marL="0" rtl="0" algn="l">
              <a:spcBef>
                <a:spcPts val="1200"/>
              </a:spcBef>
              <a:spcAft>
                <a:spcPts val="0"/>
              </a:spcAft>
              <a:buNone/>
            </a:pPr>
            <a:r>
              <a:rPr b="1" lang="en" sz="6608"/>
              <a:t>--- </a:t>
            </a:r>
            <a:r>
              <a:rPr lang="en" sz="6608"/>
              <a:t>Students are required to learn research skills. How students acquire these skills is up to the instructor. Instructors may choose to use a research paper or specific single research assignment, or they may teach research skills using assignments throughout the semester.</a:t>
            </a:r>
            <a:endParaRPr sz="6608"/>
          </a:p>
          <a:p>
            <a:pPr indent="0" lvl="0" marL="0" rtl="0" algn="l">
              <a:spcBef>
                <a:spcPts val="1200"/>
              </a:spcBef>
              <a:spcAft>
                <a:spcPts val="0"/>
              </a:spcAft>
              <a:buNone/>
            </a:pPr>
            <a:r>
              <a:rPr b="1" lang="en" sz="6608"/>
              <a:t>---</a:t>
            </a:r>
            <a:r>
              <a:rPr lang="en" sz="6608"/>
              <a:t> The final exam should count separately as 10-20% of the final grade but counts toward the 12 required pages of formal writing.</a:t>
            </a:r>
            <a:endParaRPr sz="6608"/>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Other Modifications</a:t>
            </a:r>
            <a:endParaRPr/>
          </a:p>
        </p:txBody>
      </p:sp>
      <p:sp>
        <p:nvSpPr>
          <p:cNvPr id="111" name="Google Shape;111;p20"/>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6783"/>
              <a:t>--- </a:t>
            </a:r>
            <a:r>
              <a:rPr lang="en" sz="6783"/>
              <a:t>Accessibility </a:t>
            </a:r>
            <a:endParaRPr sz="6783"/>
          </a:p>
          <a:p>
            <a:pPr indent="0" lvl="0" marL="0" rtl="0" algn="l">
              <a:spcBef>
                <a:spcPts val="1200"/>
              </a:spcBef>
              <a:spcAft>
                <a:spcPts val="0"/>
              </a:spcAft>
              <a:buNone/>
            </a:pPr>
            <a:r>
              <a:rPr lang="en" sz="6783"/>
              <a:t>--- General formatting made to match revised English 111 template from Fall 2020</a:t>
            </a:r>
            <a:endParaRPr sz="6783"/>
          </a:p>
          <a:p>
            <a:pPr indent="0" lvl="0" marL="0" rtl="0" algn="l">
              <a:spcBef>
                <a:spcPts val="1200"/>
              </a:spcBef>
              <a:spcAft>
                <a:spcPts val="0"/>
              </a:spcAft>
              <a:buNone/>
            </a:pPr>
            <a:r>
              <a:rPr lang="en" sz="6783"/>
              <a:t>--- Simplified and revised samples of course policy statements</a:t>
            </a:r>
            <a:endParaRPr sz="6783"/>
          </a:p>
          <a:p>
            <a:pPr indent="0" lvl="0" marL="0" rtl="0" algn="l">
              <a:spcBef>
                <a:spcPts val="1200"/>
              </a:spcBef>
              <a:spcAft>
                <a:spcPts val="0"/>
              </a:spcAft>
              <a:buNone/>
            </a:pPr>
            <a:r>
              <a:rPr lang="en" sz="6783"/>
              <a:t>--- Inclusion of material related to online teaching modalities</a:t>
            </a:r>
            <a:endParaRPr sz="6783"/>
          </a:p>
          <a:p>
            <a:pPr indent="0" lvl="0" marL="0" rtl="0" algn="l">
              <a:spcBef>
                <a:spcPts val="1200"/>
              </a:spcBef>
              <a:spcAft>
                <a:spcPts val="0"/>
              </a:spcAft>
              <a:buNone/>
            </a:pPr>
            <a:r>
              <a:rPr lang="en" sz="6783"/>
              <a:t>--- More and updated information about and links to student services/resources on campus</a:t>
            </a:r>
            <a:endParaRPr sz="6783"/>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With vs. Without the 4th Hour</a:t>
            </a:r>
            <a:endParaRPr/>
          </a:p>
        </p:txBody>
      </p:sp>
      <p:sp>
        <p:nvSpPr>
          <p:cNvPr id="117" name="Google Shape;117;p21"/>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What an assignment sequence looked like before, and what it looks like now with the 4th hour (Prof. Rounds)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